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38"/>
  </p:notesMasterIdLst>
  <p:sldIdLst>
    <p:sldId id="256" r:id="rId4"/>
    <p:sldId id="257" r:id="rId5"/>
    <p:sldId id="287" r:id="rId6"/>
    <p:sldId id="319" r:id="rId7"/>
    <p:sldId id="280" r:id="rId8"/>
    <p:sldId id="262" r:id="rId9"/>
    <p:sldId id="263" r:id="rId10"/>
    <p:sldId id="323" r:id="rId11"/>
    <p:sldId id="265" r:id="rId12"/>
    <p:sldId id="266" r:id="rId13"/>
    <p:sldId id="267" r:id="rId14"/>
    <p:sldId id="322" r:id="rId15"/>
    <p:sldId id="320" r:id="rId16"/>
    <p:sldId id="326" r:id="rId17"/>
    <p:sldId id="258" r:id="rId18"/>
    <p:sldId id="259" r:id="rId19"/>
    <p:sldId id="269" r:id="rId20"/>
    <p:sldId id="288" r:id="rId21"/>
    <p:sldId id="306" r:id="rId22"/>
    <p:sldId id="284" r:id="rId23"/>
    <p:sldId id="308" r:id="rId24"/>
    <p:sldId id="289" r:id="rId25"/>
    <p:sldId id="309" r:id="rId26"/>
    <p:sldId id="310" r:id="rId27"/>
    <p:sldId id="311" r:id="rId28"/>
    <p:sldId id="312" r:id="rId29"/>
    <p:sldId id="317" r:id="rId30"/>
    <p:sldId id="316" r:id="rId31"/>
    <p:sldId id="325" r:id="rId32"/>
    <p:sldId id="290" r:id="rId33"/>
    <p:sldId id="314" r:id="rId34"/>
    <p:sldId id="324" r:id="rId35"/>
    <p:sldId id="305" r:id="rId36"/>
    <p:sldId id="321"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280"/>
            <p14:sldId id="262"/>
            <p14:sldId id="263"/>
            <p14:sldId id="323"/>
            <p14:sldId id="265"/>
            <p14:sldId id="266"/>
            <p14:sldId id="267"/>
            <p14:sldId id="322"/>
            <p14:sldId id="320"/>
            <p14:sldId id="326"/>
            <p14:sldId id="258"/>
            <p14:sldId id="259"/>
            <p14:sldId id="269"/>
            <p14:sldId id="288"/>
            <p14:sldId id="306"/>
            <p14:sldId id="284"/>
            <p14:sldId id="308"/>
            <p14:sldId id="289"/>
            <p14:sldId id="309"/>
            <p14:sldId id="310"/>
            <p14:sldId id="311"/>
            <p14:sldId id="312"/>
            <p14:sldId id="317"/>
            <p14:sldId id="316"/>
            <p14:sldId id="325"/>
            <p14:sldId id="290"/>
            <p14:sldId id="314"/>
            <p14:sldId id="324"/>
            <p14:sldId id="305"/>
            <p14:sldId id="321"/>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C70EA-A92C-4A83-9F86-164E56FFA01E}" v="7" dt="2024-03-25T21:41:44.3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8" autoAdjust="0"/>
    <p:restoredTop sz="69143" autoAdjust="0"/>
  </p:normalViewPr>
  <p:slideViewPr>
    <p:cSldViewPr snapToGrid="0">
      <p:cViewPr varScale="1">
        <p:scale>
          <a:sx n="27" d="100"/>
          <a:sy n="27" d="100"/>
        </p:scale>
        <p:origin x="932" y="72"/>
      </p:cViewPr>
      <p:guideLst>
        <p:guide orient="horz" pos="1800"/>
        <p:guide pos="76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572C70EA-A92C-4A83-9F86-164E56FFA01E}"/>
    <pc:docChg chg="custSel addSld modSld sldOrd modSection">
      <pc:chgData name="Mitchell Wand" userId="de9b44c55c049659" providerId="LiveId" clId="{572C70EA-A92C-4A83-9F86-164E56FFA01E}" dt="2024-03-25T21:44:07.224" v="753" actId="729"/>
      <pc:docMkLst>
        <pc:docMk/>
      </pc:docMkLst>
      <pc:sldChg chg="mod modShow">
        <pc:chgData name="Mitchell Wand" userId="de9b44c55c049659" providerId="LiveId" clId="{572C70EA-A92C-4A83-9F86-164E56FFA01E}" dt="2024-03-25T21:43:28.966" v="751" actId="729"/>
        <pc:sldMkLst>
          <pc:docMk/>
          <pc:sldMk cId="1755511495" sldId="258"/>
        </pc:sldMkLst>
      </pc:sldChg>
      <pc:sldChg chg="mod modShow">
        <pc:chgData name="Mitchell Wand" userId="de9b44c55c049659" providerId="LiveId" clId="{572C70EA-A92C-4A83-9F86-164E56FFA01E}" dt="2024-03-25T21:43:33.905" v="752" actId="729"/>
        <pc:sldMkLst>
          <pc:docMk/>
          <pc:sldMk cId="117486256" sldId="259"/>
        </pc:sldMkLst>
      </pc:sldChg>
      <pc:sldChg chg="modNotesTx">
        <pc:chgData name="Mitchell Wand" userId="de9b44c55c049659" providerId="LiveId" clId="{572C70EA-A92C-4A83-9F86-164E56FFA01E}" dt="2024-03-25T21:30:21.724" v="298" actId="20577"/>
        <pc:sldMkLst>
          <pc:docMk/>
          <pc:sldMk cId="1885366314" sldId="265"/>
        </pc:sldMkLst>
      </pc:sldChg>
      <pc:sldChg chg="modSp mod">
        <pc:chgData name="Mitchell Wand" userId="de9b44c55c049659" providerId="LiveId" clId="{572C70EA-A92C-4A83-9F86-164E56FFA01E}" dt="2024-03-25T21:08:53.351" v="49" actId="14100"/>
        <pc:sldMkLst>
          <pc:docMk/>
          <pc:sldMk cId="1187252585" sldId="267"/>
        </pc:sldMkLst>
        <pc:spChg chg="mod">
          <ac:chgData name="Mitchell Wand" userId="de9b44c55c049659" providerId="LiveId" clId="{572C70EA-A92C-4A83-9F86-164E56FFA01E}" dt="2024-03-25T21:08:53.351" v="49" actId="14100"/>
          <ac:spMkLst>
            <pc:docMk/>
            <pc:sldMk cId="1187252585" sldId="267"/>
            <ac:spMk id="125" creationId="{00000000-0000-0000-0000-000000000000}"/>
          </ac:spMkLst>
        </pc:spChg>
      </pc:sldChg>
      <pc:sldChg chg="mod modShow">
        <pc:chgData name="Mitchell Wand" userId="de9b44c55c049659" providerId="LiveId" clId="{572C70EA-A92C-4A83-9F86-164E56FFA01E}" dt="2024-03-25T21:44:07.224" v="753" actId="729"/>
        <pc:sldMkLst>
          <pc:docMk/>
          <pc:sldMk cId="1978552066" sldId="305"/>
        </pc:sldMkLst>
      </pc:sldChg>
      <pc:sldChg chg="ord">
        <pc:chgData name="Mitchell Wand" userId="de9b44c55c049659" providerId="LiveId" clId="{572C70EA-A92C-4A83-9F86-164E56FFA01E}" dt="2024-03-25T21:10:34.051" v="67"/>
        <pc:sldMkLst>
          <pc:docMk/>
          <pc:sldMk cId="3936727118" sldId="306"/>
        </pc:sldMkLst>
      </pc:sldChg>
      <pc:sldChg chg="modSp mod">
        <pc:chgData name="Mitchell Wand" userId="de9b44c55c049659" providerId="LiveId" clId="{572C70EA-A92C-4A83-9F86-164E56FFA01E}" dt="2024-03-25T21:13:12.596" v="69" actId="20577"/>
        <pc:sldMkLst>
          <pc:docMk/>
          <pc:sldMk cId="2740641302" sldId="316"/>
        </pc:sldMkLst>
        <pc:spChg chg="mod">
          <ac:chgData name="Mitchell Wand" userId="de9b44c55c049659" providerId="LiveId" clId="{572C70EA-A92C-4A83-9F86-164E56FFA01E}" dt="2024-03-25T21:13:12.596" v="69" actId="20577"/>
          <ac:spMkLst>
            <pc:docMk/>
            <pc:sldMk cId="2740641302" sldId="316"/>
            <ac:spMk id="2" creationId="{58D699B4-45C3-F592-B67F-FA9AA047B91E}"/>
          </ac:spMkLst>
        </pc:spChg>
      </pc:sldChg>
      <pc:sldChg chg="modSp mod">
        <pc:chgData name="Mitchell Wand" userId="de9b44c55c049659" providerId="LiveId" clId="{572C70EA-A92C-4A83-9F86-164E56FFA01E}" dt="2024-03-25T21:09:34.229" v="65" actId="1076"/>
        <pc:sldMkLst>
          <pc:docMk/>
          <pc:sldMk cId="2884487307" sldId="320"/>
        </pc:sldMkLst>
        <pc:spChg chg="mod">
          <ac:chgData name="Mitchell Wand" userId="de9b44c55c049659" providerId="LiveId" clId="{572C70EA-A92C-4A83-9F86-164E56FFA01E}" dt="2024-03-25T21:09:26.657" v="63" actId="14100"/>
          <ac:spMkLst>
            <pc:docMk/>
            <pc:sldMk cId="2884487307" sldId="320"/>
            <ac:spMk id="2" creationId="{7FD27EAA-18BD-169B-01C7-0416C09E1EC9}"/>
          </ac:spMkLst>
        </pc:spChg>
        <pc:picChg chg="mod">
          <ac:chgData name="Mitchell Wand" userId="de9b44c55c049659" providerId="LiveId" clId="{572C70EA-A92C-4A83-9F86-164E56FFA01E}" dt="2024-03-25T21:09:34.229" v="65" actId="1076"/>
          <ac:picMkLst>
            <pc:docMk/>
            <pc:sldMk cId="2884487307" sldId="320"/>
            <ac:picMk id="6" creationId="{BEC66BAD-D234-3516-13D0-6B5DE2225CF4}"/>
          </ac:picMkLst>
        </pc:picChg>
        <pc:picChg chg="mod">
          <ac:chgData name="Mitchell Wand" userId="de9b44c55c049659" providerId="LiveId" clId="{572C70EA-A92C-4A83-9F86-164E56FFA01E}" dt="2024-03-25T21:09:29.229" v="64" actId="1076"/>
          <ac:picMkLst>
            <pc:docMk/>
            <pc:sldMk cId="2884487307" sldId="320"/>
            <ac:picMk id="16" creationId="{894E2DA9-1534-E503-5600-010E527BA7EB}"/>
          </ac:picMkLst>
        </pc:picChg>
      </pc:sldChg>
      <pc:sldChg chg="modSp mod modNotesTx">
        <pc:chgData name="Mitchell Wand" userId="de9b44c55c049659" providerId="LiveId" clId="{572C70EA-A92C-4A83-9F86-164E56FFA01E}" dt="2024-03-25T21:32:21.305" v="448" actId="20577"/>
        <pc:sldMkLst>
          <pc:docMk/>
          <pc:sldMk cId="1183826339" sldId="322"/>
        </pc:sldMkLst>
        <pc:spChg chg="mod">
          <ac:chgData name="Mitchell Wand" userId="de9b44c55c049659" providerId="LiveId" clId="{572C70EA-A92C-4A83-9F86-164E56FFA01E}" dt="2024-03-25T21:09:07.311" v="57" actId="20577"/>
          <ac:spMkLst>
            <pc:docMk/>
            <pc:sldMk cId="1183826339" sldId="322"/>
            <ac:spMk id="96" creationId="{00000000-0000-0000-0000-000000000000}"/>
          </ac:spMkLst>
        </pc:spChg>
      </pc:sldChg>
      <pc:sldChg chg="modSp mod">
        <pc:chgData name="Mitchell Wand" userId="de9b44c55c049659" providerId="LiveId" clId="{572C70EA-A92C-4A83-9F86-164E56FFA01E}" dt="2024-03-25T21:08:21.812" v="4" actId="20577"/>
        <pc:sldMkLst>
          <pc:docMk/>
          <pc:sldMk cId="4000945318" sldId="323"/>
        </pc:sldMkLst>
        <pc:spChg chg="mod">
          <ac:chgData name="Mitchell Wand" userId="de9b44c55c049659" providerId="LiveId" clId="{572C70EA-A92C-4A83-9F86-164E56FFA01E}" dt="2024-03-25T21:08:21.812" v="4" actId="20577"/>
          <ac:spMkLst>
            <pc:docMk/>
            <pc:sldMk cId="4000945318" sldId="323"/>
            <ac:spMk id="87" creationId="{00000000-0000-0000-0000-000000000000}"/>
          </ac:spMkLst>
        </pc:spChg>
      </pc:sldChg>
      <pc:sldChg chg="addSp delSp modSp new mod modAnim">
        <pc:chgData name="Mitchell Wand" userId="de9b44c55c049659" providerId="LiveId" clId="{572C70EA-A92C-4A83-9F86-164E56FFA01E}" dt="2024-03-25T21:22:55.321" v="127"/>
        <pc:sldMkLst>
          <pc:docMk/>
          <pc:sldMk cId="2982755629" sldId="325"/>
        </pc:sldMkLst>
        <pc:spChg chg="mod">
          <ac:chgData name="Mitchell Wand" userId="de9b44c55c049659" providerId="LiveId" clId="{572C70EA-A92C-4A83-9F86-164E56FFA01E}" dt="2024-03-25T21:14:19.348" v="97" actId="20577"/>
          <ac:spMkLst>
            <pc:docMk/>
            <pc:sldMk cId="2982755629" sldId="325"/>
            <ac:spMk id="2" creationId="{E14A394D-0617-C4AA-3F15-12EDD0675DBC}"/>
          </ac:spMkLst>
        </pc:spChg>
        <pc:spChg chg="del">
          <ac:chgData name="Mitchell Wand" userId="de9b44c55c049659" providerId="LiveId" clId="{572C70EA-A92C-4A83-9F86-164E56FFA01E}" dt="2024-03-25T21:20:10.050" v="106" actId="478"/>
          <ac:spMkLst>
            <pc:docMk/>
            <pc:sldMk cId="2982755629" sldId="325"/>
            <ac:spMk id="3" creationId="{1D49FB31-3473-05A9-6C0A-56C50AB7D483}"/>
          </ac:spMkLst>
        </pc:spChg>
        <pc:spChg chg="add del mod">
          <ac:chgData name="Mitchell Wand" userId="de9b44c55c049659" providerId="LiveId" clId="{572C70EA-A92C-4A83-9F86-164E56FFA01E}" dt="2024-03-25T21:14:57.524" v="101" actId="478"/>
          <ac:spMkLst>
            <pc:docMk/>
            <pc:sldMk cId="2982755629" sldId="325"/>
            <ac:spMk id="6" creationId="{07DADE22-3919-DD14-C6E5-57E05E5071BE}"/>
          </ac:spMkLst>
        </pc:spChg>
        <pc:spChg chg="add mod">
          <ac:chgData name="Mitchell Wand" userId="de9b44c55c049659" providerId="LiveId" clId="{572C70EA-A92C-4A83-9F86-164E56FFA01E}" dt="2024-03-25T21:22:34.895" v="125" actId="1076"/>
          <ac:spMkLst>
            <pc:docMk/>
            <pc:sldMk cId="2982755629" sldId="325"/>
            <ac:spMk id="8" creationId="{0996F57C-A2E5-5534-305E-0BDB9B167C73}"/>
          </ac:spMkLst>
        </pc:spChg>
        <pc:spChg chg="add mod">
          <ac:chgData name="Mitchell Wand" userId="de9b44c55c049659" providerId="LiveId" clId="{572C70EA-A92C-4A83-9F86-164E56FFA01E}" dt="2024-03-25T21:22:08.038" v="121" actId="6549"/>
          <ac:spMkLst>
            <pc:docMk/>
            <pc:sldMk cId="2982755629" sldId="325"/>
            <ac:spMk id="10" creationId="{C01C60EE-3D4B-B38A-058E-28D3967BBD64}"/>
          </ac:spMkLst>
        </pc:spChg>
        <pc:spChg chg="add mod">
          <ac:chgData name="Mitchell Wand" userId="de9b44c55c049659" providerId="LiveId" clId="{572C70EA-A92C-4A83-9F86-164E56FFA01E}" dt="2024-03-25T21:22:18.341" v="122" actId="1076"/>
          <ac:spMkLst>
            <pc:docMk/>
            <pc:sldMk cId="2982755629" sldId="325"/>
            <ac:spMk id="12" creationId="{9069DEDA-47AD-2AF7-18AB-70DC83F90EDF}"/>
          </ac:spMkLst>
        </pc:spChg>
        <pc:spChg chg="add mod">
          <ac:chgData name="Mitchell Wand" userId="de9b44c55c049659" providerId="LiveId" clId="{572C70EA-A92C-4A83-9F86-164E56FFA01E}" dt="2024-03-25T21:21:59.453" v="120" actId="14100"/>
          <ac:spMkLst>
            <pc:docMk/>
            <pc:sldMk cId="2982755629" sldId="325"/>
            <ac:spMk id="13" creationId="{371DBDDD-1F7B-FFEB-7CA2-496C6CFC8D64}"/>
          </ac:spMkLst>
        </pc:spChg>
      </pc:sldChg>
      <pc:sldChg chg="addSp delSp modSp add mod modAnim chgLayout modNotesTx">
        <pc:chgData name="Mitchell Wand" userId="de9b44c55c049659" providerId="LiveId" clId="{572C70EA-A92C-4A83-9F86-164E56FFA01E}" dt="2024-03-25T21:42:09.821" v="750" actId="20577"/>
        <pc:sldMkLst>
          <pc:docMk/>
          <pc:sldMk cId="55023244" sldId="326"/>
        </pc:sldMkLst>
        <pc:spChg chg="del">
          <ac:chgData name="Mitchell Wand" userId="de9b44c55c049659" providerId="LiveId" clId="{572C70EA-A92C-4A83-9F86-164E56FFA01E}" dt="2024-03-25T21:25:14.498" v="199" actId="478"/>
          <ac:spMkLst>
            <pc:docMk/>
            <pc:sldMk cId="55023244" sldId="326"/>
            <ac:spMk id="2" creationId="{B6305D74-86E8-17B5-E139-792BA44DB959}"/>
          </ac:spMkLst>
        </pc:spChg>
        <pc:spChg chg="add mod ord">
          <ac:chgData name="Mitchell Wand" userId="de9b44c55c049659" providerId="LiveId" clId="{572C70EA-A92C-4A83-9F86-164E56FFA01E}" dt="2024-03-25T21:27:01.518" v="296" actId="255"/>
          <ac:spMkLst>
            <pc:docMk/>
            <pc:sldMk cId="55023244" sldId="326"/>
            <ac:spMk id="4" creationId="{ECF6010D-74A3-6680-F8E5-DD32BEC84F69}"/>
          </ac:spMkLst>
        </pc:spChg>
        <pc:spChg chg="del mod">
          <ac:chgData name="Mitchell Wand" userId="de9b44c55c049659" providerId="LiveId" clId="{572C70EA-A92C-4A83-9F86-164E56FFA01E}" dt="2024-03-25T21:25:22.261" v="201" actId="478"/>
          <ac:spMkLst>
            <pc:docMk/>
            <pc:sldMk cId="55023244" sldId="326"/>
            <ac:spMk id="6" creationId="{BB8C8FD3-0CF6-9D0F-EEB5-11AD269D3E96}"/>
          </ac:spMkLst>
        </pc:spChg>
        <pc:spChg chg="del">
          <ac:chgData name="Mitchell Wand" userId="de9b44c55c049659" providerId="LiveId" clId="{572C70EA-A92C-4A83-9F86-164E56FFA01E}" dt="2024-03-25T21:25:37.763" v="203" actId="478"/>
          <ac:spMkLst>
            <pc:docMk/>
            <pc:sldMk cId="55023244" sldId="326"/>
            <ac:spMk id="9" creationId="{7D3AF001-1FFF-8236-C10D-3F00E457359E}"/>
          </ac:spMkLst>
        </pc:spChg>
        <pc:spChg chg="mod ord">
          <ac:chgData name="Mitchell Wand" userId="de9b44c55c049659" providerId="LiveId" clId="{572C70EA-A92C-4A83-9F86-164E56FFA01E}" dt="2024-03-25T21:25:50.810" v="205" actId="700"/>
          <ac:spMkLst>
            <pc:docMk/>
            <pc:sldMk cId="55023244" sldId="326"/>
            <ac:spMk id="151" creationId="{00000000-0000-0000-0000-000000000000}"/>
          </ac:spMkLst>
        </pc:spChg>
        <pc:spChg chg="mod ord">
          <ac:chgData name="Mitchell Wand" userId="de9b44c55c049659" providerId="LiveId" clId="{572C70EA-A92C-4A83-9F86-164E56FFA01E}" dt="2024-03-25T21:25:50.810" v="205" actId="700"/>
          <ac:spMkLst>
            <pc:docMk/>
            <pc:sldMk cId="55023244" sldId="326"/>
            <ac:spMk id="153" creationId="{00000000-0000-0000-0000-000000000000}"/>
          </ac:spMkLst>
        </pc:spChg>
        <pc:picChg chg="del">
          <ac:chgData name="Mitchell Wand" userId="de9b44c55c049659" providerId="LiveId" clId="{572C70EA-A92C-4A83-9F86-164E56FFA01E}" dt="2024-03-25T21:24:50.120" v="196" actId="478"/>
          <ac:picMkLst>
            <pc:docMk/>
            <pc:sldMk cId="55023244" sldId="326"/>
            <ac:picMk id="5" creationId="{59A4163D-17D8-0713-96E6-2E199C790AA0}"/>
          </ac:picMkLst>
        </pc:picChg>
        <pc:picChg chg="del">
          <ac:chgData name="Mitchell Wand" userId="de9b44c55c049659" providerId="LiveId" clId="{572C70EA-A92C-4A83-9F86-164E56FFA01E}" dt="2024-03-25T21:25:10.810" v="198" actId="478"/>
          <ac:picMkLst>
            <pc:docMk/>
            <pc:sldMk cId="55023244" sldId="326"/>
            <ac:picMk id="8" creationId="{E7DCD076-8257-73FF-A7E9-304D7816EE20}"/>
          </ac:picMkLst>
        </pc:picChg>
        <pc:picChg chg="add mod">
          <ac:chgData name="Mitchell Wand" userId="de9b44c55c049659" providerId="LiveId" clId="{572C70EA-A92C-4A83-9F86-164E56FFA01E}" dt="2024-03-25T21:41:21.283" v="738" actId="688"/>
          <ac:picMkLst>
            <pc:docMk/>
            <pc:sldMk cId="55023244" sldId="326"/>
            <ac:picMk id="10" creationId="{7B15D2EE-EF48-BB32-7451-374B2343CD46}"/>
          </ac:picMkLst>
        </pc:picChg>
        <pc:picChg chg="add mod">
          <ac:chgData name="Mitchell Wand" userId="de9b44c55c049659" providerId="LiveId" clId="{572C70EA-A92C-4A83-9F86-164E56FFA01E}" dt="2024-03-25T21:41:34.968" v="741" actId="1076"/>
          <ac:picMkLst>
            <pc:docMk/>
            <pc:sldMk cId="55023244" sldId="326"/>
            <ac:picMk id="12" creationId="{4D7BC443-E952-D28C-B14F-09E7EF899F7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ata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a:t>
          </a:r>
          <a:r>
            <a:rPr lang="en-US" sz="3600" dirty="0">
              <a:solidFill>
                <a:srgbClr val="FF0000"/>
              </a:solidFill>
            </a:rPr>
            <a:t>cannot</a:t>
          </a:r>
          <a:r>
            <a:rPr lang="en-US" sz="3600" dirty="0"/>
            <a: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600" dirty="0"/>
            <a:t>Look for </a:t>
          </a:r>
          <a:r>
            <a:rPr lang="en-US" sz="3600" dirty="0">
              <a:solidFill>
                <a:srgbClr val="FF0000"/>
              </a:solidFill>
            </a:rPr>
            <a:t>win-win</a:t>
          </a:r>
          <a:r>
            <a:rPr lang="en-US" sz="3600" dirty="0"/>
            <a:t>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6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a:t>
          </a:r>
          <a:r>
            <a:rPr lang="en-US" sz="3600" kern="1200" dirty="0">
              <a:solidFill>
                <a:srgbClr val="FF0000"/>
              </a:solidFill>
            </a:rPr>
            <a:t>cannot</a:t>
          </a:r>
          <a:r>
            <a:rPr lang="en-US" sz="3600" kern="1200" dirty="0"/>
            <a: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Look for </a:t>
          </a:r>
          <a:r>
            <a:rPr lang="en-US" sz="3600" kern="1200" dirty="0">
              <a:solidFill>
                <a:srgbClr val="FF0000"/>
              </a:solidFill>
            </a:rPr>
            <a:t>win-win</a:t>
          </a:r>
          <a:r>
            <a:rPr lang="en-US" sz="3600" kern="1200" dirty="0"/>
            <a:t> scenarios</a:t>
          </a:r>
        </a:p>
        <a:p>
          <a:pPr marL="285750" lvl="1" indent="-285750" algn="l" defTabSz="1600200">
            <a:lnSpc>
              <a:spcPct val="90000"/>
            </a:lnSpc>
            <a:spcBef>
              <a:spcPct val="0"/>
            </a:spcBef>
            <a:spcAft>
              <a:spcPct val="15000"/>
            </a:spcAft>
            <a:buChar char="•"/>
          </a:pPr>
          <a:r>
            <a:rPr lang="en-US" sz="36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a:t>
            </a:r>
            <a:r>
              <a:rPr lang="en-US" dirty="0"/>
              <a:t> (</a:t>
            </a:r>
            <a:r>
              <a:rPr lang="en-US" dirty="0" err="1"/>
              <a:t>eg</a:t>
            </a:r>
            <a:r>
              <a:rPr lang="en-US" dirty="0"/>
              <a:t> solar)</a:t>
            </a:r>
            <a:r>
              <a:rPr dirty="0"/>
              <a:t> and cooling.</a:t>
            </a:r>
            <a:r>
              <a:rPr lang="en-US" dirty="0"/>
              <a:t>  (On a related application, bitcoin miners are largely located in such cheap-energy regions)</a:t>
            </a:r>
            <a:endParaRPr dirty="0"/>
          </a:p>
        </p:txBody>
      </p:sp>
    </p:spTree>
    <p:extLst>
      <p:ext uri="{BB962C8B-B14F-4D97-AF65-F5344CB8AC3E}">
        <p14:creationId xmlns:p14="http://schemas.microsoft.com/office/powerpoint/2010/main" val="4213570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more we understand the different ways in which our software affects individuals and society at large, the better we can become at avoiding or mitigating such negative effects.</a:t>
            </a:r>
          </a:p>
          <a:p>
            <a:endParaRPr lang="en-US" dirty="0"/>
          </a:p>
          <a:p>
            <a:r>
              <a:rPr lang="en-US" dirty="0"/>
              <a:t>Why, you could teach a whole course about it!</a:t>
            </a:r>
          </a:p>
          <a:p>
            <a:r>
              <a:rPr lang="en-US" dirty="0"/>
              <a:t>&lt;click&gt;</a:t>
            </a:r>
          </a:p>
          <a:p>
            <a:r>
              <a:rPr lang="en-US" dirty="0"/>
              <a:t>Or even a whole program</a:t>
            </a:r>
          </a:p>
          <a:p>
            <a:r>
              <a:rPr lang="en-US" dirty="0"/>
              <a:t>&lt;click&gt;</a:t>
            </a:r>
          </a:p>
        </p:txBody>
      </p:sp>
    </p:spTree>
    <p:extLst>
      <p:ext uri="{BB962C8B-B14F-4D97-AF65-F5344CB8AC3E}">
        <p14:creationId xmlns:p14="http://schemas.microsoft.com/office/powerpoint/2010/main" val="4106482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18</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22</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23</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a:p>
            <a:endParaRPr lang="en-US" dirty="0"/>
          </a:p>
        </p:txBody>
      </p:sp>
    </p:spTree>
    <p:extLst>
      <p:ext uri="{BB962C8B-B14F-4D97-AF65-F5344CB8AC3E}">
        <p14:creationId xmlns:p14="http://schemas.microsoft.com/office/powerpoint/2010/main" val="3151112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26</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27</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30</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1262261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can also be used in price gouging</a:t>
            </a:r>
            <a:endParaRPr dirty="0"/>
          </a:p>
        </p:txBody>
      </p:sp>
    </p:spTree>
    <p:extLst>
      <p:ext uri="{BB962C8B-B14F-4D97-AF65-F5344CB8AC3E}">
        <p14:creationId xmlns:p14="http://schemas.microsoft.com/office/powerpoint/2010/main" val="93466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endParaRPr lang="en-US" dirty="0"/>
          </a:p>
          <a:p>
            <a:pPr>
              <a:lnSpc>
                <a:spcPct val="117999"/>
              </a:lnSpc>
              <a:defRPr sz="2200">
                <a:latin typeface="Helvetica Neue"/>
                <a:ea typeface="Helvetica Neue"/>
                <a:cs typeface="Helvetica Neue"/>
                <a:sym typeface="Helvetica Neue"/>
              </a:defRPr>
            </a:pPr>
            <a:endParaRPr dirty="0"/>
          </a:p>
          <a:p>
            <a:pPr>
              <a:lnSpc>
                <a:spcPct val="117999"/>
              </a:lnSpc>
              <a:defRPr sz="2200" u="sng">
                <a:solidFill>
                  <a:srgbClr val="0000FF"/>
                </a:solidFill>
                <a:latin typeface="Helvetica Neue"/>
                <a:ea typeface="Helvetica Neue"/>
                <a:cs typeface="Helvetica Neue"/>
                <a:sym typeface="Helvetica Neue"/>
              </a:defRPr>
            </a:pPr>
            <a:r>
              <a:rPr dirty="0">
                <a:uFill>
                  <a:solidFill>
                    <a:srgbClr val="0000FF"/>
                  </a:solidFill>
                </a:uFill>
                <a:hlinkClick r:id="rId3"/>
              </a:rPr>
              <a:t>http://jlsp.law.columbia.edu/2020/02/13/inaccessible-pizza-delivery-and-the-future-of-the-ada/</a:t>
            </a:r>
            <a:r>
              <a:rPr u="none" dirty="0">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3/25/2024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3/25/2024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3/25/2024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3/25/2024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3/25/2024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3/25/2024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3/25/2024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3/25/2024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3/25/2024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3/25/2024</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3/25/2024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3/25/2024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3/25/2024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3/25/2024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3/25/2024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3/25/2024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3/25/2024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3/25/2024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3/25/2024</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4.png"/><Relationship Id="rId4" Type="http://schemas.openxmlformats.org/officeDocument/2006/relationships/hyperlink" Target="https://arxiv.org/pdf/1906.02243.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pewresearch.org/social-trends/fact-sheet/facts-about-the-us-black-population/" TargetMode="External"/><Relationship Id="rId2" Type="http://schemas.openxmlformats.org/officeDocument/2006/relationships/hyperlink" Target="https://www.marketplace.org/2023/10/10/solutions-to-ai-image-bias-raise-their-own-ethical-questions/" TargetMode="External"/><Relationship Id="rId1" Type="http://schemas.openxmlformats.org/officeDocument/2006/relationships/slideLayout" Target="../slideLayouts/slideLayout2.xml"/><Relationship Id="rId5" Type="http://schemas.openxmlformats.org/officeDocument/2006/relationships/hyperlink" Target="https://www.bloomberg.com/graphics/2023-generative-ai-bias/" TargetMode="External"/><Relationship Id="rId4" Type="http://schemas.openxmlformats.org/officeDocument/2006/relationships/hyperlink" Target="https://www.nmanet.org/news/632592/Only-5.7-of-US-doctors-are-Black-and-experts-warn-the-shortage-harms-public-health.ht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hyperlink" Target="http://www.microsoft.com/en-us/research/uploads/prod/2020/03/Guidelines_summary_image@2x.p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wsj.com/articles/SB10001424127887323777204578189391813881534"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sj.com/articles/SB1000142412788732377720457818939181388153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eater.com/2019/7/25/8930669/dominos-supreme-court-website-accessible-blind-us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for Equity</a:t>
            </a:r>
          </a:p>
        </p:txBody>
      </p:sp>
      <p:sp>
        <p:nvSpPr>
          <p:cNvPr id="42" name="Jonathan Bell, Frank Tip, Mitch Wand…"/>
          <p:cNvSpPr txBox="1">
            <a:spLocks noGrp="1"/>
          </p:cNvSpPr>
          <p:nvPr>
            <p:ph type="body" sz="half" idx="1"/>
          </p:nvPr>
        </p:nvSpPr>
        <p:spPr>
          <a:prstGeom prst="rect">
            <a:avLst/>
          </a:prstGeom>
        </p:spPr>
        <p:txBody>
          <a:bodyPr/>
          <a:lstStyle/>
          <a:p>
            <a:r>
              <a:rPr lang="en-US" dirty="0"/>
              <a:t>Jon Bell, </a:t>
            </a:r>
            <a:r>
              <a:rPr dirty="0"/>
              <a:t>Adeel Bhutta, Mitch Wand</a:t>
            </a:r>
            <a:r>
              <a:rPr lang="en-US" dirty="0"/>
              <a:t> (with contributions by Christo Wilson)</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4</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xfrm>
            <a:off x="1676400" y="36511"/>
            <a:ext cx="12929938" cy="2651126"/>
          </a:xfrm>
          <a:prstGeom prst="rect">
            <a:avLst/>
          </a:prstGeom>
        </p:spPr>
        <p:txBody>
          <a:bodyPr/>
          <a:lstStyle/>
          <a:p>
            <a:r>
              <a:rPr lang="en-US" dirty="0"/>
              <a:t>Training Data can be biased (and usually is)</a:t>
            </a:r>
            <a:endParaRPr dirty="0"/>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t>
            </a:r>
            <a:r>
              <a:rPr lang="en-US" dirty="0"/>
              <a:t>of </a:t>
            </a:r>
            <a:r>
              <a:rPr dirty="0"/>
              <a:t>AI systems </a:t>
            </a:r>
            <a:r>
              <a:rPr lang="en-US" dirty="0"/>
              <a:t>can </a:t>
            </a:r>
            <a:r>
              <a:rPr dirty="0"/>
              <a:t>impact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12</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183826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a:xfrm>
            <a:off x="1676400" y="1"/>
            <a:ext cx="12106902" cy="2651126"/>
          </a:xfrm>
        </p:spPr>
        <p:txBody>
          <a:bodyPr/>
          <a:lstStyle/>
          <a:p>
            <a:r>
              <a:rPr lang="en-US" dirty="0"/>
              <a:t>AI programs can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74552" y="34172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861776" y="129702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And this is only the tip of the iceberg</a:t>
            </a:r>
            <a:endParaRPr dirty="0"/>
          </a:p>
        </p:txBody>
      </p:sp>
      <p:sp>
        <p:nvSpPr>
          <p:cNvPr id="4" name="Content Placeholder 3">
            <a:extLst>
              <a:ext uri="{FF2B5EF4-FFF2-40B4-BE49-F238E27FC236}">
                <a16:creationId xmlns:a16="http://schemas.microsoft.com/office/drawing/2014/main" id="{ECF6010D-74A3-6680-F8E5-DD32BEC84F69}"/>
              </a:ext>
            </a:extLst>
          </p:cNvPr>
          <p:cNvSpPr>
            <a:spLocks noGrp="1"/>
          </p:cNvSpPr>
          <p:nvPr>
            <p:ph idx="1"/>
          </p:nvPr>
        </p:nvSpPr>
        <p:spPr/>
        <p:txBody>
          <a:bodyPr>
            <a:normAutofit/>
          </a:bodyPr>
          <a:lstStyle/>
          <a:p>
            <a:pPr>
              <a:lnSpc>
                <a:spcPct val="100000"/>
              </a:lnSpc>
            </a:pPr>
            <a:r>
              <a:rPr lang="en-US" sz="4800" dirty="0"/>
              <a:t>Other Challenges:</a:t>
            </a:r>
          </a:p>
          <a:p>
            <a:pPr lvl="1"/>
            <a:r>
              <a:rPr lang="en-US" dirty="0"/>
              <a:t>interfaces and systems designed to be addictive;</a:t>
            </a:r>
          </a:p>
          <a:p>
            <a:pPr lvl="1"/>
            <a:r>
              <a:rPr lang="en-US" dirty="0"/>
              <a:t>corporate ownership of personal data;</a:t>
            </a:r>
          </a:p>
          <a:p>
            <a:pPr lvl="1"/>
            <a:r>
              <a:rPr lang="en-US" dirty="0"/>
              <a:t>weak cyber security and personally identifiable information (PII) protection;</a:t>
            </a:r>
          </a:p>
          <a:p>
            <a:pPr lvl="1"/>
            <a:r>
              <a:rPr lang="en-US" dirty="0"/>
              <a:t>and many more …</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pic>
        <p:nvPicPr>
          <p:cNvPr id="10" name="Picture 9">
            <a:extLst>
              <a:ext uri="{FF2B5EF4-FFF2-40B4-BE49-F238E27FC236}">
                <a16:creationId xmlns:a16="http://schemas.microsoft.com/office/drawing/2014/main" id="{7B15D2EE-EF48-BB32-7451-374B2343CD46}"/>
              </a:ext>
            </a:extLst>
          </p:cNvPr>
          <p:cNvPicPr>
            <a:picLocks noChangeAspect="1"/>
          </p:cNvPicPr>
          <p:nvPr/>
        </p:nvPicPr>
        <p:blipFill>
          <a:blip r:embed="rId3"/>
          <a:stretch>
            <a:fillRect/>
          </a:stretch>
        </p:blipFill>
        <p:spPr>
          <a:xfrm rot="21230581">
            <a:off x="2395746" y="7562351"/>
            <a:ext cx="11178195" cy="5976926"/>
          </a:xfrm>
          <a:prstGeom prst="rect">
            <a:avLst/>
          </a:prstGeom>
        </p:spPr>
      </p:pic>
      <p:pic>
        <p:nvPicPr>
          <p:cNvPr id="12" name="Picture 11">
            <a:extLst>
              <a:ext uri="{FF2B5EF4-FFF2-40B4-BE49-F238E27FC236}">
                <a16:creationId xmlns:a16="http://schemas.microsoft.com/office/drawing/2014/main" id="{4D7BC443-E952-D28C-B14F-09E7EF899F7A}"/>
              </a:ext>
            </a:extLst>
          </p:cNvPr>
          <p:cNvPicPr>
            <a:picLocks noChangeAspect="1"/>
          </p:cNvPicPr>
          <p:nvPr/>
        </p:nvPicPr>
        <p:blipFill>
          <a:blip r:embed="rId4"/>
          <a:stretch>
            <a:fillRect/>
          </a:stretch>
        </p:blipFill>
        <p:spPr>
          <a:xfrm rot="569123">
            <a:off x="14109031" y="7403676"/>
            <a:ext cx="9934575" cy="3819525"/>
          </a:xfrm>
          <a:prstGeom prst="rect">
            <a:avLst/>
          </a:prstGeom>
        </p:spPr>
      </p:pic>
    </p:spTree>
    <p:extLst>
      <p:ext uri="{BB962C8B-B14F-4D97-AF65-F5344CB8AC3E}">
        <p14:creationId xmlns:p14="http://schemas.microsoft.com/office/powerpoint/2010/main" val="5502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15</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16</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17</a:t>
            </a:fld>
            <a:endParaRPr/>
          </a:p>
        </p:txBody>
      </p:sp>
    </p:spTree>
    <p:extLst>
      <p:ext uri="{BB962C8B-B14F-4D97-AF65-F5344CB8AC3E}">
        <p14:creationId xmlns:p14="http://schemas.microsoft.com/office/powerpoint/2010/main" val="376378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94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028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a:t>
            </a:r>
            <a:r>
              <a:rPr lang="en-US" sz="5200" dirty="0">
                <a:solidFill>
                  <a:srgbClr val="FF0000"/>
                </a:solidFill>
              </a:rPr>
              <a:t>hard choices </a:t>
            </a:r>
            <a:r>
              <a:rPr lang="en-US" sz="5200" dirty="0"/>
              <a:t>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1: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2740641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94D-0617-C4AA-3F15-12EDD0675DBC}"/>
              </a:ext>
            </a:extLst>
          </p:cNvPr>
          <p:cNvSpPr>
            <a:spLocks noGrp="1"/>
          </p:cNvSpPr>
          <p:nvPr>
            <p:ph type="title"/>
          </p:nvPr>
        </p:nvSpPr>
        <p:spPr/>
        <p:txBody>
          <a:bodyPr/>
          <a:lstStyle/>
          <a:p>
            <a:r>
              <a:rPr lang="en-US" dirty="0"/>
              <a:t>Example 2: Image Generation</a:t>
            </a:r>
          </a:p>
        </p:txBody>
      </p:sp>
      <p:sp>
        <p:nvSpPr>
          <p:cNvPr id="4" name="Slide Number Placeholder 3">
            <a:extLst>
              <a:ext uri="{FF2B5EF4-FFF2-40B4-BE49-F238E27FC236}">
                <a16:creationId xmlns:a16="http://schemas.microsoft.com/office/drawing/2014/main" id="{C743483C-C70C-121F-272B-17F252982295}"/>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8" name="TextBox 7">
            <a:extLst>
              <a:ext uri="{FF2B5EF4-FFF2-40B4-BE49-F238E27FC236}">
                <a16:creationId xmlns:a16="http://schemas.microsoft.com/office/drawing/2014/main" id="{0996F57C-A2E5-5534-305E-0BDB9B167C73}"/>
              </a:ext>
            </a:extLst>
          </p:cNvPr>
          <p:cNvSpPr txBox="1"/>
          <p:nvPr/>
        </p:nvSpPr>
        <p:spPr>
          <a:xfrm>
            <a:off x="16139905" y="11043780"/>
            <a:ext cx="7648989"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hlinkClick r:id="rId2"/>
              </a:rPr>
              <a:t>https://www.marketplace.org/2023/10/10/solutions-to-ai-image-bias-raise-their-own-ethical-questions/</a:t>
            </a:r>
            <a:endParaRPr lang="en-US" sz="2800" dirty="0">
              <a:solidFill>
                <a:schemeClr val="tx1"/>
              </a:solidFill>
            </a:endParaRPr>
          </a:p>
        </p:txBody>
      </p:sp>
      <p:sp>
        <p:nvSpPr>
          <p:cNvPr id="10" name="TextBox 9">
            <a:extLst>
              <a:ext uri="{FF2B5EF4-FFF2-40B4-BE49-F238E27FC236}">
                <a16:creationId xmlns:a16="http://schemas.microsoft.com/office/drawing/2014/main" id="{C01C60EE-3D4B-B38A-058E-28D3967BBD64}"/>
              </a:ext>
            </a:extLst>
          </p:cNvPr>
          <p:cNvSpPr txBox="1"/>
          <p:nvPr/>
        </p:nvSpPr>
        <p:spPr>
          <a:xfrm>
            <a:off x="11963400" y="3531682"/>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Adobe’s solution to the bias issue was to use data that estimates the skin tone distribution of a Firefly user’s country, and apply it randomly to any human Firefly creates. In other words, if someone in the U.S. used Firefly to make an image of a doctor or a gardener,  the chances that person would be a woman or have non-white skin would be roughly proportional to the percentage of women and people of color in the U.S.</a:t>
            </a:r>
          </a:p>
        </p:txBody>
      </p:sp>
      <p:sp>
        <p:nvSpPr>
          <p:cNvPr id="12" name="TextBox 11">
            <a:extLst>
              <a:ext uri="{FF2B5EF4-FFF2-40B4-BE49-F238E27FC236}">
                <a16:creationId xmlns:a16="http://schemas.microsoft.com/office/drawing/2014/main" id="{9069DEDA-47AD-2AF7-18AB-70DC83F90EDF}"/>
              </a:ext>
            </a:extLst>
          </p:cNvPr>
          <p:cNvSpPr txBox="1"/>
          <p:nvPr/>
        </p:nvSpPr>
        <p:spPr>
          <a:xfrm>
            <a:off x="4171950" y="8265329"/>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In Firefly world, about </a:t>
            </a:r>
            <a:r>
              <a:rPr lang="en-US" sz="3600" b="0" i="0" u="sng" dirty="0">
                <a:solidFill>
                  <a:srgbClr val="2E4ABC"/>
                </a:solidFill>
                <a:effectLst/>
                <a:latin typeface="cabin"/>
                <a:hlinkClick r:id="rId3"/>
              </a:rPr>
              <a:t>14% of doctors should be Black</a:t>
            </a:r>
            <a:r>
              <a:rPr lang="en-US" sz="3600" b="0" i="0" dirty="0">
                <a:solidFill>
                  <a:srgbClr val="4E5D79"/>
                </a:solidFill>
                <a:effectLst/>
                <a:latin typeface="cabin"/>
              </a:rPr>
              <a:t> — the same percentage as the Black population in the U.S. But in the messy, unequal real world, </a:t>
            </a:r>
            <a:r>
              <a:rPr lang="en-US" sz="3600" b="0" i="0" u="sng" dirty="0">
                <a:solidFill>
                  <a:srgbClr val="2E4ABC"/>
                </a:solidFill>
                <a:effectLst/>
                <a:latin typeface="cabin"/>
                <a:hlinkClick r:id="rId4"/>
              </a:rPr>
              <a:t>only 6% of doctors are Black</a:t>
            </a:r>
            <a:r>
              <a:rPr lang="en-US" sz="3600" b="0" i="0" dirty="0">
                <a:solidFill>
                  <a:srgbClr val="4E5D79"/>
                </a:solidFill>
                <a:effectLst/>
                <a:latin typeface="cabin"/>
              </a:rPr>
              <a:t>.</a:t>
            </a:r>
          </a:p>
          <a:p>
            <a:pPr algn="l"/>
            <a:r>
              <a:rPr lang="en-US" sz="3600" b="0" i="0" dirty="0">
                <a:solidFill>
                  <a:srgbClr val="4E5D79"/>
                </a:solidFill>
                <a:effectLst/>
                <a:latin typeface="cabin"/>
              </a:rPr>
              <a:t>So, should AI images depict the world as it is? Or as it should be?</a:t>
            </a:r>
          </a:p>
          <a:p>
            <a:pPr algn="l"/>
            <a:r>
              <a:rPr lang="en-US" sz="3600" b="0" i="0" dirty="0">
                <a:solidFill>
                  <a:srgbClr val="4E5D79"/>
                </a:solidFill>
                <a:effectLst/>
                <a:latin typeface="cabin"/>
              </a:rPr>
              <a:t>“That becomes almost like a philosophical question,” said Rumman Chowdhury, a Responsible AI Fellow at Harvard’s Berkman Klein Center for Internet and Society.</a:t>
            </a:r>
          </a:p>
        </p:txBody>
      </p:sp>
      <p:sp>
        <p:nvSpPr>
          <p:cNvPr id="13" name="TextBox 12">
            <a:extLst>
              <a:ext uri="{FF2B5EF4-FFF2-40B4-BE49-F238E27FC236}">
                <a16:creationId xmlns:a16="http://schemas.microsoft.com/office/drawing/2014/main" id="{371DBDDD-1F7B-FFEB-7CA2-496C6CFC8D64}"/>
              </a:ext>
            </a:extLst>
          </p:cNvPr>
          <p:cNvSpPr txBox="1"/>
          <p:nvPr/>
        </p:nvSpPr>
        <p:spPr>
          <a:xfrm>
            <a:off x="1676400" y="3537491"/>
            <a:ext cx="9582150" cy="507831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AI text-to-image generators have a well-documented bias problem. AI models are trained on images from the internet, so bias in, bias out. </a:t>
            </a:r>
            <a:r>
              <a:rPr lang="en-US" sz="3600" b="0" i="0" u="sng" dirty="0">
                <a:solidFill>
                  <a:srgbClr val="2E4ABC"/>
                </a:solidFill>
                <a:effectLst/>
                <a:latin typeface="cabin"/>
                <a:hlinkClick r:id="rId5"/>
              </a:rPr>
              <a:t>A recent experiment</a:t>
            </a:r>
            <a:r>
              <a:rPr lang="en-US" sz="3600" b="0" i="0" dirty="0">
                <a:solidFill>
                  <a:srgbClr val="4E5D79"/>
                </a:solidFill>
                <a:effectLst/>
                <a:latin typeface="cabin"/>
              </a:rPr>
              <a:t> from Bloomberg on the image generator Stable Diffusion found that AI portraits of architects, doctors and CEOs skewed white and male, while images of cashiers and housekeepers skewed towards women of color. </a:t>
            </a:r>
          </a:p>
          <a:p>
            <a:pPr algn="l"/>
            <a:endParaRPr lang="en-US" sz="3600" b="0" i="0" dirty="0">
              <a:solidFill>
                <a:srgbClr val="4E5D79"/>
              </a:solidFill>
              <a:effectLst/>
              <a:latin typeface="cabin"/>
            </a:endParaRPr>
          </a:p>
        </p:txBody>
      </p:sp>
    </p:spTree>
    <p:extLst>
      <p:ext uri="{BB962C8B-B14F-4D97-AF65-F5344CB8AC3E}">
        <p14:creationId xmlns:p14="http://schemas.microsoft.com/office/powerpoint/2010/main" val="298275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388327174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spTree>
    <p:extLst>
      <p:ext uri="{BB962C8B-B14F-4D97-AF65-F5344CB8AC3E}">
        <p14:creationId xmlns:p14="http://schemas.microsoft.com/office/powerpoint/2010/main" val="275611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There is a lot more work to be done</a:t>
            </a:r>
            <a:endParaRPr dirty="0"/>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pic>
        <p:nvPicPr>
          <p:cNvPr id="5" name="Content Placeholder 4">
            <a:extLst>
              <a:ext uri="{FF2B5EF4-FFF2-40B4-BE49-F238E27FC236}">
                <a16:creationId xmlns:a16="http://schemas.microsoft.com/office/drawing/2014/main" id="{59A4163D-17D8-0713-96E6-2E199C790AA0}"/>
              </a:ext>
            </a:extLst>
          </p:cNvPr>
          <p:cNvPicPr>
            <a:picLocks noGrp="1" noChangeAspect="1"/>
          </p:cNvPicPr>
          <p:nvPr>
            <p:ph idx="1"/>
          </p:nvPr>
        </p:nvPicPr>
        <p:blipFill>
          <a:blip r:embed="rId3"/>
          <a:stretch>
            <a:fillRect/>
          </a:stretch>
        </p:blipFill>
        <p:spPr>
          <a:xfrm>
            <a:off x="11956504" y="3268342"/>
            <a:ext cx="11647259" cy="7160762"/>
          </a:xfrm>
        </p:spPr>
      </p:pic>
      <p:sp>
        <p:nvSpPr>
          <p:cNvPr id="6" name="Google Shape;195;g15e7e72aa08_0_60">
            <a:extLst>
              <a:ext uri="{FF2B5EF4-FFF2-40B4-BE49-F238E27FC236}">
                <a16:creationId xmlns:a16="http://schemas.microsoft.com/office/drawing/2014/main" id="{BB8C8FD3-0CF6-9D0F-EEB5-11AD269D3E96}"/>
              </a:ext>
            </a:extLst>
          </p:cNvPr>
          <p:cNvSpPr txBox="1"/>
          <p:nvPr/>
        </p:nvSpPr>
        <p:spPr>
          <a:xfrm>
            <a:off x="11956504" y="10763604"/>
            <a:ext cx="11745833" cy="4924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https://www.sciencedaily.com/releases/2018/10/181009113617.htm</a:t>
            </a:r>
            <a:endParaRPr sz="2000" dirty="0">
              <a:solidFill>
                <a:srgbClr val="0000FF"/>
              </a:solidFill>
              <a:uFill>
                <a:solidFill>
                  <a:srgbClr val="0000FF"/>
                </a:solidFill>
              </a:uFill>
              <a:hlinkClick r:id="rId4"/>
            </a:endParaRPr>
          </a:p>
        </p:txBody>
      </p:sp>
      <p:pic>
        <p:nvPicPr>
          <p:cNvPr id="8" name="Picture 7">
            <a:extLst>
              <a:ext uri="{FF2B5EF4-FFF2-40B4-BE49-F238E27FC236}">
                <a16:creationId xmlns:a16="http://schemas.microsoft.com/office/drawing/2014/main" id="{E7DCD076-8257-73FF-A7E9-304D7816EE20}"/>
              </a:ext>
            </a:extLst>
          </p:cNvPr>
          <p:cNvPicPr>
            <a:picLocks noChangeAspect="1"/>
          </p:cNvPicPr>
          <p:nvPr/>
        </p:nvPicPr>
        <p:blipFill>
          <a:blip r:embed="rId5"/>
          <a:stretch>
            <a:fillRect/>
          </a:stretch>
        </p:blipFill>
        <p:spPr>
          <a:xfrm>
            <a:off x="1575133" y="9094920"/>
            <a:ext cx="9891074" cy="3706085"/>
          </a:xfrm>
          <a:prstGeom prst="rect">
            <a:avLst/>
          </a:prstGeom>
        </p:spPr>
      </p:pic>
      <p:sp>
        <p:nvSpPr>
          <p:cNvPr id="9" name="Google Shape;185;g15e7e72aa08_0_47">
            <a:extLst>
              <a:ext uri="{FF2B5EF4-FFF2-40B4-BE49-F238E27FC236}">
                <a16:creationId xmlns:a16="http://schemas.microsoft.com/office/drawing/2014/main" id="{7D3AF001-1FFF-8236-C10D-3F00E457359E}"/>
              </a:ext>
            </a:extLst>
          </p:cNvPr>
          <p:cNvSpPr txBox="1">
            <a:spLocks/>
          </p:cNvSpPr>
          <p:nvPr/>
        </p:nvSpPr>
        <p:spPr>
          <a:xfrm>
            <a:off x="1624419" y="3268342"/>
            <a:ext cx="10282799" cy="870267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en-US" sz="4400" dirty="0"/>
              <a:t>Current Challenges:</a:t>
            </a:r>
          </a:p>
          <a:p>
            <a:pPr lvl="1"/>
            <a:r>
              <a:rPr lang="en-US" sz="4000" dirty="0"/>
              <a:t>addictive design;</a:t>
            </a:r>
          </a:p>
          <a:p>
            <a:pPr lvl="1"/>
            <a:r>
              <a:rPr lang="en-US" sz="4000" dirty="0"/>
              <a:t>corporate ownership of personal data;</a:t>
            </a:r>
          </a:p>
          <a:p>
            <a:pPr lvl="1"/>
            <a:r>
              <a:rPr lang="en-US" sz="4000" dirty="0"/>
              <a:t>algorithmic bias;</a:t>
            </a:r>
          </a:p>
          <a:p>
            <a:pPr lvl="1"/>
            <a:r>
              <a:rPr lang="en-US" sz="4000" dirty="0"/>
              <a:t>weak cyber security and personally identifiable information (PII) protection;</a:t>
            </a:r>
          </a:p>
          <a:p>
            <a:pPr lvl="1"/>
            <a:r>
              <a:rPr lang="en-US" sz="4000" dirty="0"/>
              <a:t>overemphasis on features</a:t>
            </a:r>
          </a:p>
          <a:p>
            <a:pPr lvl="1"/>
            <a:r>
              <a:rPr lang="en-US" sz="4000" dirty="0"/>
              <a:t>and many more …</a:t>
            </a:r>
            <a:endParaRPr lang="en-US" dirty="0"/>
          </a:p>
        </p:txBody>
      </p:sp>
      <p:sp>
        <p:nvSpPr>
          <p:cNvPr id="2" name="Google Shape;195;g15e7e72aa08_0_60">
            <a:extLst>
              <a:ext uri="{FF2B5EF4-FFF2-40B4-BE49-F238E27FC236}">
                <a16:creationId xmlns:a16="http://schemas.microsoft.com/office/drawing/2014/main" id="{B6305D74-86E8-17B5-E139-792BA44DB959}"/>
              </a:ext>
            </a:extLst>
          </p:cNvPr>
          <p:cNvSpPr txBox="1"/>
          <p:nvPr/>
        </p:nvSpPr>
        <p:spPr>
          <a:xfrm>
            <a:off x="1804800" y="12653326"/>
            <a:ext cx="11745833" cy="800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https://www.forbes.com/sites/jessicabaron/2018/10/17/we-need-to-work-harder-to-make-software-engineering-more-ethical/?sh=628d00a750cc</a:t>
            </a:r>
            <a:endParaRPr sz="2000" dirty="0">
              <a:solidFill>
                <a:srgbClr val="0000FF"/>
              </a:solidFill>
              <a:uFill>
                <a:solidFill>
                  <a:srgbClr val="0000FF"/>
                </a:solidFill>
              </a:uFill>
              <a:hlinkClick r:id="rId4"/>
            </a:endParaRPr>
          </a:p>
        </p:txBody>
      </p:sp>
    </p:spTree>
    <p:extLst>
      <p:ext uri="{BB962C8B-B14F-4D97-AF65-F5344CB8AC3E}">
        <p14:creationId xmlns:p14="http://schemas.microsoft.com/office/powerpoint/2010/main" val="197855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Tree>
    <p:extLst>
      <p:ext uri="{BB962C8B-B14F-4D97-AF65-F5344CB8AC3E}">
        <p14:creationId xmlns:p14="http://schemas.microsoft.com/office/powerpoint/2010/main" val="243157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Badly-engineered software can kill people</a:t>
            </a:r>
            <a:endParaRPr sz="8400"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1" y="3085704"/>
            <a:ext cx="8177398" cy="6055550"/>
          </a:xfrm>
          <a:prstGeom prst="rect">
            <a:avLst/>
          </a:prstGeom>
          <a:ln w="12700">
            <a:miter lim="400000"/>
          </a:ln>
        </p:spPr>
      </p:pic>
      <p:sp>
        <p:nvSpPr>
          <p:cNvPr id="160" name="“Therac-25” by Catalina Márquez, Wikimedia commons, CC BY-SA 4.0"/>
          <p:cNvSpPr txBox="1"/>
          <p:nvPr/>
        </p:nvSpPr>
        <p:spPr>
          <a:xfrm>
            <a:off x="17018982" y="9539321"/>
            <a:ext cx="976305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6</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4239143"/>
            <a:ext cx="9969804" cy="9056258"/>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63093" y="3000320"/>
            <a:ext cx="13175997" cy="10077505"/>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a:t>
            </a:r>
            <a:r>
              <a:rPr lang="en-US" dirty="0"/>
              <a:t>ms</a:t>
            </a:r>
            <a:r>
              <a:rPr dirty="0"/>
              <a:t> </a:t>
            </a:r>
            <a:r>
              <a:rPr lang="en-US" dirty="0"/>
              <a:t>can be used for price gouging</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rPr dirty="0"/>
              <a:t>…against </a:t>
            </a:r>
            <a:r>
              <a:rPr lang="en-US" dirty="0"/>
              <a:t>all </a:t>
            </a:r>
            <a:r>
              <a:rPr dirty="0"/>
              <a:t>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sp>
        <p:nvSpPr>
          <p:cNvPr id="91" name="Google Shape;121;p6"/>
          <p:cNvSpPr txBox="1"/>
          <p:nvPr/>
        </p:nvSpPr>
        <p:spPr>
          <a:xfrm>
            <a:off x="80047" y="13064558"/>
            <a:ext cx="16446060"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https://www.wsj.com/business/retail/amazon-used-secret-project-nessie-algorithm-to-raise-prices-6c593706</a:t>
            </a:r>
            <a:endParaRPr dirty="0">
              <a:solidFill>
                <a:srgbClr val="0000FF"/>
              </a:solidFill>
              <a:uFill>
                <a:solidFill>
                  <a:srgbClr val="0000FF"/>
                </a:solidFill>
              </a:uFill>
              <a:hlinkClick r:id="rId3"/>
            </a:endParaRPr>
          </a:p>
        </p:txBody>
      </p:sp>
      <p:pic>
        <p:nvPicPr>
          <p:cNvPr id="3" name="Picture 2">
            <a:extLst>
              <a:ext uri="{FF2B5EF4-FFF2-40B4-BE49-F238E27FC236}">
                <a16:creationId xmlns:a16="http://schemas.microsoft.com/office/drawing/2014/main" id="{7F931816-321A-A460-894B-FFBD6301F507}"/>
              </a:ext>
            </a:extLst>
          </p:cNvPr>
          <p:cNvPicPr>
            <a:picLocks noChangeAspect="1"/>
          </p:cNvPicPr>
          <p:nvPr/>
        </p:nvPicPr>
        <p:blipFill>
          <a:blip r:embed="rId4"/>
          <a:stretch>
            <a:fillRect/>
          </a:stretch>
        </p:blipFill>
        <p:spPr>
          <a:xfrm>
            <a:off x="2515972" y="4091608"/>
            <a:ext cx="9676028" cy="8292169"/>
          </a:xfrm>
          <a:prstGeom prst="rect">
            <a:avLst/>
          </a:prstGeom>
        </p:spPr>
      </p:pic>
      <p:pic>
        <p:nvPicPr>
          <p:cNvPr id="5" name="Picture 4" descr="A close-up of a document&#10;&#10;Description automatically generated">
            <a:extLst>
              <a:ext uri="{FF2B5EF4-FFF2-40B4-BE49-F238E27FC236}">
                <a16:creationId xmlns:a16="http://schemas.microsoft.com/office/drawing/2014/main" id="{4AE2D84A-1A26-6CC7-7818-AD0F8DB82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3385" y="3135486"/>
            <a:ext cx="10775413" cy="8567510"/>
          </a:xfrm>
          <a:prstGeom prst="rect">
            <a:avLst/>
          </a:prstGeom>
        </p:spPr>
      </p:pic>
      <p:sp>
        <p:nvSpPr>
          <p:cNvPr id="8" name="Google Shape;121;p6">
            <a:extLst>
              <a:ext uri="{FF2B5EF4-FFF2-40B4-BE49-F238E27FC236}">
                <a16:creationId xmlns:a16="http://schemas.microsoft.com/office/drawing/2014/main" id="{ADD0A10E-6EBA-1B24-222C-C143F0C557BC}"/>
              </a:ext>
            </a:extLst>
          </p:cNvPr>
          <p:cNvSpPr txBox="1"/>
          <p:nvPr/>
        </p:nvSpPr>
        <p:spPr>
          <a:xfrm>
            <a:off x="13031572" y="12141822"/>
            <a:ext cx="8534887"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https://www.youtube.com/watch?v=T1Bcupz77-Q</a:t>
            </a:r>
            <a:endParaRPr dirty="0">
              <a:solidFill>
                <a:srgbClr val="0000FF"/>
              </a:solidFill>
              <a:uFill>
                <a:solidFill>
                  <a:srgbClr val="0000FF"/>
                </a:solidFill>
              </a:uFill>
              <a:hlinkClick r:id="rId3"/>
            </a:endParaRPr>
          </a:p>
        </p:txBody>
      </p:sp>
    </p:spTree>
    <p:extLst>
      <p:ext uri="{BB962C8B-B14F-4D97-AF65-F5344CB8AC3E}">
        <p14:creationId xmlns:p14="http://schemas.microsoft.com/office/powerpoint/2010/main" val="4000945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2702</TotalTime>
  <Words>4550</Words>
  <Application>Microsoft Office PowerPoint</Application>
  <PresentationFormat>Custom</PresentationFormat>
  <Paragraphs>350</Paragraphs>
  <Slides>34</Slides>
  <Notes>30</Notes>
  <HiddenSlides>3</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34</vt:i4>
      </vt:variant>
    </vt:vector>
  </HeadingPairs>
  <TitlesOfParts>
    <vt:vector size="44" baseType="lpstr">
      <vt:lpstr>Arial</vt:lpstr>
      <vt:lpstr>cabin</vt:lpstr>
      <vt:lpstr>Calibri</vt:lpstr>
      <vt:lpstr>Calibri Light</vt:lpstr>
      <vt:lpstr>Helvetica Neue</vt:lpstr>
      <vt:lpstr>Verdana</vt:lpstr>
      <vt:lpstr>Wingdings</vt:lpstr>
      <vt:lpstr>Office Theme</vt:lpstr>
      <vt:lpstr>Banded</vt:lpstr>
      <vt:lpstr>21_BasicWhite</vt:lpstr>
      <vt:lpstr>CS 4530 Fundamentals of Software Engineering  Module 17: Engineering Software for Equity</vt:lpstr>
      <vt:lpstr>Learning Goals</vt:lpstr>
      <vt:lpstr>Ethically and morally implicated technology is everywhere!</vt:lpstr>
      <vt:lpstr>A few representative examples</vt:lpstr>
      <vt:lpstr>Badly-engineered software can kill people</vt:lpstr>
      <vt:lpstr>Algorithmic sentencing can discriminate</vt:lpstr>
      <vt:lpstr>Algorithmic bias can discriminate</vt:lpstr>
      <vt:lpstr>Algorithms can be used for price gouging</vt:lpstr>
      <vt:lpstr>UIs can discriminate against the differently-abled</vt:lpstr>
      <vt:lpstr>Software can help to evade regulation</vt:lpstr>
      <vt:lpstr>Training Data can be biased (and usually is)</vt:lpstr>
      <vt:lpstr>Training of AI systems can impact climate</vt:lpstr>
      <vt:lpstr>AI programs can hallucinate</vt:lpstr>
      <vt:lpstr>And this is only the tip of the iceberg</vt:lpstr>
      <vt:lpstr>Equity and Software</vt:lpstr>
      <vt:lpstr>Recognize inequities in your software</vt:lpstr>
      <vt:lpstr>More than don’t be evil</vt:lpstr>
      <vt:lpstr>An approach: consider human values in the design process.</vt:lpstr>
      <vt:lpstr>Technological Success takes a broader view</vt:lpstr>
      <vt:lpstr>Challenges: how to</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1: Content Moderation</vt:lpstr>
      <vt:lpstr>Example 2: Image Generation</vt:lpstr>
      <vt:lpstr>Strategies for Addressing Value Tensions</vt:lpstr>
      <vt:lpstr>Practical Tips</vt:lpstr>
      <vt:lpstr>Where does this leave us?</vt:lpstr>
      <vt:lpstr>There is a lot more work to be done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Mitchell Wand</cp:lastModifiedBy>
  <cp:revision>14</cp:revision>
  <dcterms:modified xsi:type="dcterms:W3CDTF">2024-03-25T21:44:16Z</dcterms:modified>
</cp:coreProperties>
</file>